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/>
    <p:restoredTop sz="94627"/>
  </p:normalViewPr>
  <p:slideViewPr>
    <p:cSldViewPr snapToGrid="0">
      <p:cViewPr varScale="1">
        <p:scale>
          <a:sx n="130" d="100"/>
          <a:sy n="130" d="100"/>
        </p:scale>
        <p:origin x="208" y="3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14355ba7b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14355ba7b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14355ba7b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14355ba7b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14355ba7b_2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14355ba7b_2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6b48444e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6b48444e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6f51d6e2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6f51d6e2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14355ba7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14355ba7b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14355ba7b_2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14355ba7b_2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6f51d6e2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6f51d6e2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14355ba7b_2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14355ba7b_2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14355ba7b_2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14355ba7b_2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14355ba7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14355ba7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6f51d6e2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6f51d6e2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14355ba7b_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14355ba7b_2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14355ba7b_2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14355ba7b_2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14355ba7b_2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14355ba7b_2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6b48444e2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6b48444e2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6b48444e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6b48444e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6b48444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6b48444e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14355ba7b_2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14355ba7b_2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14355ba7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14355ba7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14355ba7b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14355ba7b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6b48444e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6b48444e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400">
                <a:solidFill>
                  <a:srgbClr val="000000"/>
                </a:solidFill>
              </a:defRPr>
            </a:lvl1pPr>
            <a:lvl2pPr lvl="1">
              <a:buNone/>
              <a:defRPr sz="1400">
                <a:solidFill>
                  <a:srgbClr val="000000"/>
                </a:solidFill>
              </a:defRPr>
            </a:lvl2pPr>
            <a:lvl3pPr lvl="2">
              <a:buNone/>
              <a:defRPr sz="1400">
                <a:solidFill>
                  <a:srgbClr val="000000"/>
                </a:solidFill>
              </a:defRPr>
            </a:lvl3pPr>
            <a:lvl4pPr lvl="3">
              <a:buNone/>
              <a:defRPr sz="1400">
                <a:solidFill>
                  <a:srgbClr val="000000"/>
                </a:solidFill>
              </a:defRPr>
            </a:lvl4pPr>
            <a:lvl5pPr lvl="4">
              <a:buNone/>
              <a:defRPr sz="1400">
                <a:solidFill>
                  <a:srgbClr val="000000"/>
                </a:solidFill>
              </a:defRPr>
            </a:lvl5pPr>
            <a:lvl6pPr lvl="5">
              <a:buNone/>
              <a:defRPr sz="1400">
                <a:solidFill>
                  <a:srgbClr val="000000"/>
                </a:solidFill>
              </a:defRPr>
            </a:lvl6pPr>
            <a:lvl7pPr lvl="6">
              <a:buNone/>
              <a:defRPr sz="1400">
                <a:solidFill>
                  <a:srgbClr val="000000"/>
                </a:solidFill>
              </a:defRPr>
            </a:lvl7pPr>
            <a:lvl8pPr lvl="7">
              <a:buNone/>
              <a:defRPr sz="1400">
                <a:solidFill>
                  <a:srgbClr val="000000"/>
                </a:solidFill>
              </a:defRPr>
            </a:lvl8pPr>
            <a:lvl9pPr lvl="8">
              <a:buNone/>
              <a:defRPr sz="14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35349" y="4605401"/>
            <a:ext cx="585900" cy="4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400">
                <a:solidFill>
                  <a:srgbClr val="000000"/>
                </a:solidFill>
              </a:defRPr>
            </a:lvl1pPr>
            <a:lvl2pPr lvl="1">
              <a:buNone/>
              <a:defRPr sz="1400">
                <a:solidFill>
                  <a:srgbClr val="000000"/>
                </a:solidFill>
              </a:defRPr>
            </a:lvl2pPr>
            <a:lvl3pPr lvl="2">
              <a:buNone/>
              <a:defRPr sz="1400">
                <a:solidFill>
                  <a:srgbClr val="000000"/>
                </a:solidFill>
              </a:defRPr>
            </a:lvl3pPr>
            <a:lvl4pPr lvl="3">
              <a:buNone/>
              <a:defRPr sz="1400">
                <a:solidFill>
                  <a:srgbClr val="000000"/>
                </a:solidFill>
              </a:defRPr>
            </a:lvl4pPr>
            <a:lvl5pPr lvl="4">
              <a:buNone/>
              <a:defRPr sz="1400">
                <a:solidFill>
                  <a:srgbClr val="000000"/>
                </a:solidFill>
              </a:defRPr>
            </a:lvl5pPr>
            <a:lvl6pPr lvl="5">
              <a:buNone/>
              <a:defRPr sz="1400">
                <a:solidFill>
                  <a:srgbClr val="000000"/>
                </a:solidFill>
              </a:defRPr>
            </a:lvl6pPr>
            <a:lvl7pPr lvl="6">
              <a:buNone/>
              <a:defRPr sz="1400">
                <a:solidFill>
                  <a:srgbClr val="000000"/>
                </a:solidFill>
              </a:defRPr>
            </a:lvl7pPr>
            <a:lvl8pPr lvl="7">
              <a:buNone/>
              <a:defRPr sz="1400">
                <a:solidFill>
                  <a:srgbClr val="000000"/>
                </a:solidFill>
              </a:defRPr>
            </a:lvl8pPr>
            <a:lvl9pPr lvl="8">
              <a:buNone/>
              <a:defRPr sz="14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9143999" cy="5116149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rgbClr val="FFFFFF">
                <a:alpha val="0"/>
              </a:srgbClr>
            </a:outerShdw>
          </a:effectLst>
        </p:spPr>
      </p:pic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0" y="1303175"/>
            <a:ext cx="8520600" cy="97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Normalizing Course Play</a:t>
            </a: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34864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Bear Carlson, Ryan French, Marty Knauf, Ben Metzger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0825" y="144300"/>
            <a:ext cx="2043450" cy="1158875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rgbClr val="FFFFFF">
                <a:alpha val="0"/>
              </a:srgbClr>
            </a:outerShdw>
          </a:effectLst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933" y="144300"/>
            <a:ext cx="1164943" cy="1158875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rgbClr val="FFFFFF">
                <a:alpha val="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2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9143999" cy="5116149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rgbClr val="FFFFFF">
                <a:alpha val="0"/>
              </a:srgbClr>
            </a:outerShdw>
          </a:effectLst>
        </p:spPr>
      </p:pic>
      <p:sp>
        <p:nvSpPr>
          <p:cNvPr id="153" name="Google Shape;15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 3/3: K-Means</a:t>
            </a:r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711100" cy="10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Using weka and R to cluster with K-Means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Submit to evaluation tool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0600" y="3733102"/>
            <a:ext cx="4212776" cy="104124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2"/>
          <p:cNvSpPr txBox="1">
            <a:spLocks noGrp="1"/>
          </p:cNvSpPr>
          <p:nvPr>
            <p:ph type="sldNum" idx="12"/>
          </p:nvPr>
        </p:nvSpPr>
        <p:spPr>
          <a:xfrm>
            <a:off x="8435349" y="4605401"/>
            <a:ext cx="585900" cy="4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0600" y="980107"/>
            <a:ext cx="4212774" cy="2609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3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9143999" cy="5116149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rgbClr val="FFFFFF">
                <a:alpha val="0"/>
              </a:srgbClr>
            </a:outerShdw>
          </a:effectLst>
        </p:spPr>
      </p:pic>
      <p:sp>
        <p:nvSpPr>
          <p:cNvPr id="163" name="Google Shape;16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Results</a:t>
            </a:r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sldNum" idx="12"/>
          </p:nvPr>
        </p:nvSpPr>
        <p:spPr>
          <a:xfrm>
            <a:off x="8435349" y="4605401"/>
            <a:ext cx="585900" cy="4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2100" y="1519888"/>
            <a:ext cx="4045725" cy="245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350" y="1237612"/>
            <a:ext cx="4546925" cy="274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7600" y="4124767"/>
            <a:ext cx="4045726" cy="538458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rgbClr val="FFFFFF">
                <a:alpha val="0"/>
              </a:srgbClr>
            </a:outerShdw>
          </a:effectLst>
        </p:spPr>
      </p:pic>
      <p:sp>
        <p:nvSpPr>
          <p:cNvPr id="168" name="Google Shape;168;p23"/>
          <p:cNvSpPr txBox="1"/>
          <p:nvPr/>
        </p:nvSpPr>
        <p:spPr>
          <a:xfrm>
            <a:off x="6396900" y="1161400"/>
            <a:ext cx="10761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Clusters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4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9143999" cy="5116149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rgbClr val="FFFFFF">
                <a:alpha val="0"/>
              </a:srgbClr>
            </a:outerShdw>
          </a:effectLst>
        </p:spPr>
      </p:pic>
      <p:sp>
        <p:nvSpPr>
          <p:cNvPr id="174" name="Google Shape;174;p24"/>
          <p:cNvSpPr txBox="1">
            <a:spLocks noGrp="1"/>
          </p:cNvSpPr>
          <p:nvPr>
            <p:ph type="ctrTitle"/>
          </p:nvPr>
        </p:nvSpPr>
        <p:spPr>
          <a:xfrm>
            <a:off x="311708" y="-1698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Normalizing Performance</a:t>
            </a:r>
            <a:endParaRPr/>
          </a:p>
        </p:txBody>
      </p:sp>
      <p:sp>
        <p:nvSpPr>
          <p:cNvPr id="175" name="Google Shape;175;p24"/>
          <p:cNvSpPr txBox="1">
            <a:spLocks noGrp="1"/>
          </p:cNvSpPr>
          <p:nvPr>
            <p:ph type="subTitle" idx="1"/>
          </p:nvPr>
        </p:nvSpPr>
        <p:spPr>
          <a:xfrm>
            <a:off x="311700" y="3215125"/>
            <a:ext cx="8520600" cy="19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Hypothesis:</a:t>
            </a:r>
            <a:r>
              <a:rPr lang="en">
                <a:solidFill>
                  <a:srgbClr val="000000"/>
                </a:solidFill>
              </a:rPr>
              <a:t> We can create a model that takes into account multiple aspects of a golf course and outputs a predicted score to normalize performance across all courses of different difficulties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5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9143999" cy="5116149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rgbClr val="FFFFFF">
                <a:alpha val="0"/>
              </a:srgbClr>
            </a:outerShdw>
          </a:effectLst>
        </p:spPr>
      </p:pic>
      <p:sp>
        <p:nvSpPr>
          <p:cNvPr id="181" name="Google Shape;18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Walkthrough: Difficulty Model</a:t>
            </a:r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body" idx="1"/>
          </p:nvPr>
        </p:nvSpPr>
        <p:spPr>
          <a:xfrm>
            <a:off x="311700" y="1173850"/>
            <a:ext cx="8520600" cy="3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Data Sources: 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Shotlink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USGA/PGA Tour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BlueGolf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Cleaning Process: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Found average round score for every round of every pga tour event 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Aggregated this across all four rounds for all three years of data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Normalized each tournament for strength of field (FedEx Cup ranking)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Acquired all course metrics from public sources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Compiled into a CSV file to be read into R</a:t>
            </a:r>
            <a:endParaRPr>
              <a:solidFill>
                <a:srgbClr val="000000"/>
              </a:solidFill>
            </a:endParaRPr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83" name="Google Shape;183;p25"/>
          <p:cNvSpPr txBox="1">
            <a:spLocks noGrp="1"/>
          </p:cNvSpPr>
          <p:nvPr>
            <p:ph type="sldNum" idx="12"/>
          </p:nvPr>
        </p:nvSpPr>
        <p:spPr>
          <a:xfrm>
            <a:off x="8435349" y="4605401"/>
            <a:ext cx="585900" cy="4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6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9143999" cy="5116149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rgbClr val="FFFFFF">
                <a:alpha val="0"/>
              </a:srgbClr>
            </a:outerShdw>
          </a:effectLst>
        </p:spPr>
      </p:pic>
      <p:sp>
        <p:nvSpPr>
          <p:cNvPr id="189" name="Google Shape;189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Factors with Significant Correlation to Difficulty</a:t>
            </a:r>
            <a:endParaRPr/>
          </a:p>
        </p:txBody>
      </p:sp>
      <p:sp>
        <p:nvSpPr>
          <p:cNvPr id="190" name="Google Shape;190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Significant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lang="en" b="1">
                <a:solidFill>
                  <a:schemeClr val="dk1"/>
                </a:solidFill>
              </a:rPr>
              <a:t>easily obtainable</a:t>
            </a:r>
            <a:r>
              <a:rPr lang="en">
                <a:solidFill>
                  <a:schemeClr val="dk1"/>
                </a:solidFill>
              </a:rPr>
              <a:t> based on public information: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Course rating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Front nine rating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Yardage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Bogey rating 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Back nine rating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Course slope 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Front nine slope 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Back nine slope 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Par 3 average length 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Par 4 average length 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Par 5 average length</a:t>
            </a:r>
            <a:endParaRPr sz="1400"/>
          </a:p>
        </p:txBody>
      </p:sp>
      <p:sp>
        <p:nvSpPr>
          <p:cNvPr id="191" name="Google Shape;191;p26"/>
          <p:cNvSpPr txBox="1">
            <a:spLocks noGrp="1"/>
          </p:cNvSpPr>
          <p:nvPr>
            <p:ph type="sldNum" idx="12"/>
          </p:nvPr>
        </p:nvSpPr>
        <p:spPr>
          <a:xfrm>
            <a:off x="8435349" y="4605401"/>
            <a:ext cx="585900" cy="4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192" name="Google Shape;19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3575" y="1779925"/>
            <a:ext cx="4201451" cy="2788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7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9143999" cy="5116149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rgbClr val="FFFFFF">
                <a:alpha val="0"/>
              </a:srgbClr>
            </a:outerShdw>
          </a:effectLst>
        </p:spPr>
      </p:pic>
      <p:sp>
        <p:nvSpPr>
          <p:cNvPr id="198" name="Google Shape;19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PGA Tour Model</a:t>
            </a:r>
            <a:endParaRPr/>
          </a:p>
        </p:txBody>
      </p:sp>
      <p:sp>
        <p:nvSpPr>
          <p:cNvPr id="199" name="Google Shape;199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000000"/>
                </a:solidFill>
              </a:rPr>
              <a:t>Multiple Linear Regression Model to predict average score by a PGA Tour player</a:t>
            </a:r>
            <a:endParaRPr i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Dependent Variable:</a:t>
            </a:r>
            <a:r>
              <a:rPr lang="en">
                <a:solidFill>
                  <a:srgbClr val="000000"/>
                </a:solidFill>
              </a:rPr>
              <a:t> Average tournament round score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Independent Variables:</a:t>
            </a:r>
            <a:r>
              <a:rPr lang="en">
                <a:solidFill>
                  <a:srgbClr val="000000"/>
                </a:solidFill>
              </a:rPr>
              <a:t> Yardage, Course rating, Course slope, Front nine rating, Front nine slope, Back nine rating, Back nine slope, Bogey Rating, Par 3 average length, Par 4 average length, Par 5 average length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Performance:</a:t>
            </a:r>
            <a:r>
              <a:rPr lang="en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0" name="Google Shape;20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1838" y="3839425"/>
            <a:ext cx="7060325" cy="937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7"/>
          <p:cNvSpPr txBox="1">
            <a:spLocks noGrp="1"/>
          </p:cNvSpPr>
          <p:nvPr>
            <p:ph type="sldNum" idx="12"/>
          </p:nvPr>
        </p:nvSpPr>
        <p:spPr>
          <a:xfrm>
            <a:off x="8435349" y="4605401"/>
            <a:ext cx="585900" cy="4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8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9143999" cy="5116149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rgbClr val="FFFFFF">
                <a:alpha val="0"/>
              </a:srgbClr>
            </a:outerShdw>
          </a:effectLst>
        </p:spPr>
      </p:pic>
      <p:sp>
        <p:nvSpPr>
          <p:cNvPr id="207" name="Google Shape;20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PGA Tour Model Prediction</a:t>
            </a:r>
            <a:endParaRPr/>
          </a:p>
        </p:txBody>
      </p:sp>
      <p:sp>
        <p:nvSpPr>
          <p:cNvPr id="208" name="Google Shape;20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Divided full data set into training and testing data sets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Used stratified random sampling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9" name="Google Shape;209;p28"/>
          <p:cNvSpPr txBox="1">
            <a:spLocks noGrp="1"/>
          </p:cNvSpPr>
          <p:nvPr>
            <p:ph type="sldNum" idx="12"/>
          </p:nvPr>
        </p:nvSpPr>
        <p:spPr>
          <a:xfrm>
            <a:off x="8435349" y="4605401"/>
            <a:ext cx="585900" cy="4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10" name="Google Shape;21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5813" y="2187100"/>
            <a:ext cx="5312375" cy="211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9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9143999" cy="5116149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rgbClr val="FFFFFF">
                <a:alpha val="0"/>
              </a:srgbClr>
            </a:outerShdw>
          </a:effectLst>
        </p:spPr>
      </p:pic>
      <p:sp>
        <p:nvSpPr>
          <p:cNvPr id="216" name="Google Shape;21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17" name="Google Shape;21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597" y="0"/>
            <a:ext cx="764280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0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9143999" cy="5116149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rgbClr val="FFFFFF">
                <a:alpha val="0"/>
              </a:srgbClr>
            </a:outerShdw>
          </a:effectLst>
        </p:spPr>
      </p:pic>
      <p:sp>
        <p:nvSpPr>
          <p:cNvPr id="223" name="Google Shape;223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College Adaptation Tool</a:t>
            </a:r>
            <a:endParaRPr/>
          </a:p>
        </p:txBody>
      </p:sp>
      <p:sp>
        <p:nvSpPr>
          <p:cNvPr id="224" name="Google Shape;224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Use simplified version of the PGA Tour Prediction Model to allow for greater ease of use for college athletes and coaches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Dependent Variable:</a:t>
            </a:r>
            <a:r>
              <a:rPr lang="en">
                <a:solidFill>
                  <a:srgbClr val="000000"/>
                </a:solidFill>
              </a:rPr>
              <a:t> Average tournament round score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Independent Variables:</a:t>
            </a:r>
            <a:r>
              <a:rPr lang="en">
                <a:solidFill>
                  <a:srgbClr val="000000"/>
                </a:solidFill>
              </a:rPr>
              <a:t> Yardage, Course rating, Course slope, Par 3 average, Par 4 average, Par 5 average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Performance:</a:t>
            </a:r>
            <a:r>
              <a:rPr lang="en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25" name="Google Shape;22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825" y="3797150"/>
            <a:ext cx="8134350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0"/>
          <p:cNvSpPr txBox="1">
            <a:spLocks noGrp="1"/>
          </p:cNvSpPr>
          <p:nvPr>
            <p:ph type="sldNum" idx="12"/>
          </p:nvPr>
        </p:nvSpPr>
        <p:spPr>
          <a:xfrm>
            <a:off x="8435349" y="4605401"/>
            <a:ext cx="585900" cy="4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1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9143999" cy="5116149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rgbClr val="FFFFFF">
                <a:alpha val="0"/>
              </a:srgbClr>
            </a:outerShdw>
          </a:effectLst>
        </p:spPr>
      </p:pic>
      <p:sp>
        <p:nvSpPr>
          <p:cNvPr id="232" name="Google Shape;232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UVA Golf Schedule  </a:t>
            </a:r>
            <a:endParaRPr/>
          </a:p>
        </p:txBody>
      </p:sp>
      <p:sp>
        <p:nvSpPr>
          <p:cNvPr id="233" name="Google Shape;233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Acquired independent variables for courses that UVA has played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Ran 9 courses through the college adapted prediction model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Ranked courses by difficulty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sldNum" idx="12"/>
          </p:nvPr>
        </p:nvSpPr>
        <p:spPr>
          <a:xfrm>
            <a:off x="8435349" y="4605401"/>
            <a:ext cx="585900" cy="4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35" name="Google Shape;23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9675" y="2340400"/>
            <a:ext cx="6864651" cy="257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9143999" cy="5116149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rgbClr val="FFFFFF">
                <a:alpha val="0"/>
              </a:srgbClr>
            </a:outerShdw>
          </a:effectLst>
        </p:spPr>
      </p:pic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Executive Summary</a:t>
            </a:r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Hole Clusterings: </a:t>
            </a:r>
            <a:r>
              <a:rPr lang="en">
                <a:solidFill>
                  <a:srgbClr val="000000"/>
                </a:solidFill>
              </a:rPr>
              <a:t>Submitted 8 clusterings to evaluation team based off par, yardage, and average score. Best Tukey norm of </a:t>
            </a:r>
            <a:r>
              <a:rPr lang="en" b="1">
                <a:solidFill>
                  <a:srgbClr val="000000"/>
                </a:solidFill>
              </a:rPr>
              <a:t>0.58.</a:t>
            </a:r>
            <a:endParaRPr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Difficulty Model: </a:t>
            </a:r>
            <a:r>
              <a:rPr lang="en">
                <a:solidFill>
                  <a:srgbClr val="000000"/>
                </a:solidFill>
              </a:rPr>
              <a:t>Used public PGA course scorecard data as variables in a multiple linear regression with </a:t>
            </a:r>
            <a:r>
              <a:rPr lang="en" b="1">
                <a:solidFill>
                  <a:srgbClr val="000000"/>
                </a:solidFill>
              </a:rPr>
              <a:t>R</a:t>
            </a:r>
            <a:r>
              <a:rPr lang="en" b="1" baseline="30000">
                <a:solidFill>
                  <a:srgbClr val="000000"/>
                </a:solidFill>
              </a:rPr>
              <a:t>2</a:t>
            </a:r>
            <a:r>
              <a:rPr lang="en" b="1">
                <a:solidFill>
                  <a:srgbClr val="000000"/>
                </a:solidFill>
              </a:rPr>
              <a:t> of 0.87 </a:t>
            </a:r>
            <a:r>
              <a:rPr lang="en">
                <a:solidFill>
                  <a:srgbClr val="000000"/>
                </a:solidFill>
              </a:rPr>
              <a:t>to predict scores.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College Adaptation Tool: </a:t>
            </a:r>
            <a:r>
              <a:rPr lang="en">
                <a:solidFill>
                  <a:srgbClr val="000000"/>
                </a:solidFill>
              </a:rPr>
              <a:t>Simplified PGA model to allow for any course in the country, </a:t>
            </a:r>
            <a:r>
              <a:rPr lang="en" b="1">
                <a:solidFill>
                  <a:srgbClr val="000000"/>
                </a:solidFill>
              </a:rPr>
              <a:t>R</a:t>
            </a:r>
            <a:r>
              <a:rPr lang="en" b="1" baseline="30000">
                <a:solidFill>
                  <a:srgbClr val="000000"/>
                </a:solidFill>
              </a:rPr>
              <a:t>2</a:t>
            </a:r>
            <a:r>
              <a:rPr lang="en" b="1">
                <a:solidFill>
                  <a:srgbClr val="000000"/>
                </a:solidFill>
              </a:rPr>
              <a:t> of 0.66</a:t>
            </a:r>
            <a:r>
              <a:rPr lang="en">
                <a:solidFill>
                  <a:srgbClr val="000000"/>
                </a:solidFill>
              </a:rPr>
              <a:t>. Allows amateurs to benchmark their scores against PGA players, and easily adaptable by adding handicaps.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rgbClr val="000000"/>
              </a:solidFill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sldNum" idx="12"/>
          </p:nvPr>
        </p:nvSpPr>
        <p:spPr>
          <a:xfrm>
            <a:off x="8435349" y="4605401"/>
            <a:ext cx="585900" cy="4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2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9143999" cy="5116149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rgbClr val="FFFFFF">
                <a:alpha val="0"/>
              </a:srgbClr>
            </a:outerShdw>
          </a:effectLst>
        </p:spPr>
      </p:pic>
      <p:sp>
        <p:nvSpPr>
          <p:cNvPr id="241" name="Google Shape;241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42" name="Google Shape;24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656" y="0"/>
            <a:ext cx="778668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3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9143999" cy="5116149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rgbClr val="FFFFFF">
                <a:alpha val="0"/>
              </a:srgbClr>
            </a:outerShdw>
          </a:effectLst>
        </p:spPr>
      </p:pic>
      <p:sp>
        <p:nvSpPr>
          <p:cNvPr id="248" name="Google Shape;248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Model to Compare Play at College Level</a:t>
            </a:r>
            <a:endParaRPr/>
          </a:p>
        </p:txBody>
      </p:sp>
      <p:sp>
        <p:nvSpPr>
          <p:cNvPr id="249" name="Google Shape;249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The difficulty model will output an </a:t>
            </a:r>
            <a:r>
              <a:rPr lang="en" b="1">
                <a:solidFill>
                  <a:srgbClr val="000000"/>
                </a:solidFill>
              </a:rPr>
              <a:t>average score</a:t>
            </a:r>
            <a:r>
              <a:rPr lang="en">
                <a:solidFill>
                  <a:srgbClr val="000000"/>
                </a:solidFill>
              </a:rPr>
              <a:t> for each golf course a player plays when given the proper input variables 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 player can then compare their score to that average score to obtain a specific differential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Whichever differential is lower is the course where the player played best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Ex. </a:t>
            </a:r>
            <a:endParaRPr>
              <a:solidFill>
                <a:srgbClr val="000000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lang="en">
                <a:solidFill>
                  <a:srgbClr val="000000"/>
                </a:solidFill>
              </a:rPr>
              <a:t>Shot 74 at Inverness where average is 70.89 (Differential =  3.11)</a:t>
            </a:r>
            <a:endParaRPr>
              <a:solidFill>
                <a:srgbClr val="000000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lang="en">
                <a:solidFill>
                  <a:srgbClr val="000000"/>
                </a:solidFill>
              </a:rPr>
              <a:t>Shot 75 at Bulls Bay where average is 73.22 (Differential = 1.78)</a:t>
            </a:r>
            <a:endParaRPr>
              <a:solidFill>
                <a:srgbClr val="000000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lang="en">
                <a:solidFill>
                  <a:srgbClr val="000000"/>
                </a:solidFill>
              </a:rPr>
              <a:t>The player played better at Bulls Bay than at Inverness even though their score was higher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Coaches can use average of all players differentials to compare performance between players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250" name="Google Shape;250;p33"/>
          <p:cNvSpPr txBox="1">
            <a:spLocks noGrp="1"/>
          </p:cNvSpPr>
          <p:nvPr>
            <p:ph type="sldNum" idx="12"/>
          </p:nvPr>
        </p:nvSpPr>
        <p:spPr>
          <a:xfrm>
            <a:off x="8435349" y="4605401"/>
            <a:ext cx="585900" cy="4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4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9143999" cy="5116149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rgbClr val="FFFFFF">
                <a:alpha val="0"/>
              </a:srgbClr>
            </a:outerShdw>
          </a:effectLst>
        </p:spPr>
      </p:pic>
      <p:sp>
        <p:nvSpPr>
          <p:cNvPr id="256" name="Google Shape;256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PGA Tour Benchmarking</a:t>
            </a:r>
            <a:endParaRPr/>
          </a:p>
        </p:txBody>
      </p:sp>
      <p:sp>
        <p:nvSpPr>
          <p:cNvPr id="257" name="Google Shape;257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PGA Tour Model will predict what the average PGA Tour player will shoot on any given golf course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Very valuable to aspiring pros to see how they match up in terms of scoring on any given golf course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Easy for a player to use as they only need easily accessible metrics 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Gives college players a realistic view of how they would compare to upcoming professionals, giving them motivation to improve specific aspects of their games while still in college</a:t>
            </a:r>
            <a:endParaRPr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258" name="Google Shape;258;p34"/>
          <p:cNvSpPr txBox="1">
            <a:spLocks noGrp="1"/>
          </p:cNvSpPr>
          <p:nvPr>
            <p:ph type="sldNum" idx="12"/>
          </p:nvPr>
        </p:nvSpPr>
        <p:spPr>
          <a:xfrm>
            <a:off x="8435349" y="4605401"/>
            <a:ext cx="585900" cy="4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259" name="Google Shape;25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0699" y="132325"/>
            <a:ext cx="690452" cy="88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5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9143999" cy="5116149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rgbClr val="FFFFFF">
                <a:alpha val="0"/>
              </a:srgbClr>
            </a:outerShdw>
          </a:effectLst>
        </p:spPr>
      </p:pic>
      <p:sp>
        <p:nvSpPr>
          <p:cNvPr id="265" name="Google Shape;265;p3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266" name="Google Shape;266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9143999" cy="5116149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rgbClr val="FFFFFF">
                <a:alpha val="0"/>
              </a:srgbClr>
            </a:outerShdw>
          </a:effectLst>
        </p:spPr>
      </p:pic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</a:t>
            </a: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rgbClr val="000000"/>
                </a:solidFill>
              </a:rPr>
              <a:t>Bear Carlson:</a:t>
            </a:r>
            <a:r>
              <a:rPr lang="en" sz="1300">
                <a:solidFill>
                  <a:srgbClr val="000000"/>
                </a:solidFill>
              </a:rPr>
              <a:t> Systems Engineer, 4th Year</a:t>
            </a:r>
            <a:endParaRPr sz="1300">
              <a:solidFill>
                <a:srgbClr val="000000"/>
              </a:solidFill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Hometown: Katonah, NY</a:t>
            </a:r>
            <a:endParaRPr sz="1300">
              <a:solidFill>
                <a:srgbClr val="000000"/>
              </a:solidFill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Skills: RStudio, Python, Excel, a stellar golfer</a:t>
            </a:r>
            <a:endParaRPr sz="13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rgbClr val="000000"/>
                </a:solidFill>
              </a:rPr>
              <a:t>Ryan French:</a:t>
            </a:r>
            <a:r>
              <a:rPr lang="en" sz="1300">
                <a:solidFill>
                  <a:srgbClr val="000000"/>
                </a:solidFill>
              </a:rPr>
              <a:t> Systems Engineer, 4th year</a:t>
            </a:r>
            <a:endParaRPr sz="1300">
              <a:solidFill>
                <a:srgbClr val="000000"/>
              </a:solidFill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Hometown: Virginia Beach, VA</a:t>
            </a:r>
            <a:endParaRPr sz="1300">
              <a:solidFill>
                <a:srgbClr val="000000"/>
              </a:solidFill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Skills: R, Java, Excel, above average mini golfer</a:t>
            </a:r>
            <a:endParaRPr sz="13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rgbClr val="000000"/>
                </a:solidFill>
              </a:rPr>
              <a:t>Marty Knauf:</a:t>
            </a:r>
            <a:r>
              <a:rPr lang="en" sz="1300">
                <a:solidFill>
                  <a:srgbClr val="000000"/>
                </a:solidFill>
              </a:rPr>
              <a:t> Mechanical Engineer, 4th Year</a:t>
            </a:r>
            <a:endParaRPr sz="1300">
              <a:solidFill>
                <a:srgbClr val="000000"/>
              </a:solidFill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Hometown: Vienna, VA</a:t>
            </a:r>
            <a:endParaRPr sz="1300">
              <a:solidFill>
                <a:srgbClr val="000000"/>
              </a:solidFill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Skills: Excel, RStudio, CAD, below average golfer</a:t>
            </a:r>
            <a:endParaRPr sz="13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000000"/>
                </a:solidFill>
              </a:rPr>
              <a:t>Ben Metzger:</a:t>
            </a:r>
            <a:r>
              <a:rPr lang="en" sz="1300">
                <a:solidFill>
                  <a:srgbClr val="000000"/>
                </a:solidFill>
              </a:rPr>
              <a:t> Systems Engineer, 3rd Year</a:t>
            </a:r>
            <a:endParaRPr sz="1300">
              <a:solidFill>
                <a:srgbClr val="000000"/>
              </a:solidFill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Hometown: Richmond, VA</a:t>
            </a:r>
            <a:endParaRPr sz="1300">
              <a:solidFill>
                <a:srgbClr val="000000"/>
              </a:solidFill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Skills: Python, Excel; poor golfer</a:t>
            </a:r>
            <a:endParaRPr sz="13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rgbClr val="000000"/>
              </a:solidFill>
            </a:endParaRPr>
          </a:p>
        </p:txBody>
      </p:sp>
      <p:sp>
        <p:nvSpPr>
          <p:cNvPr id="74" name="Google Shape;74;p15"/>
          <p:cNvSpPr txBox="1">
            <a:spLocks noGrp="1"/>
          </p:cNvSpPr>
          <p:nvPr>
            <p:ph type="sldNum" idx="12"/>
          </p:nvPr>
        </p:nvSpPr>
        <p:spPr>
          <a:xfrm>
            <a:off x="8435349" y="4605401"/>
            <a:ext cx="585900" cy="4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9143999" cy="5116149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rgbClr val="FFFFFF">
                <a:alpha val="0"/>
              </a:srgbClr>
            </a:outerShdw>
          </a:effectLst>
        </p:spPr>
      </p:pic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Question:</a:t>
            </a:r>
            <a:r>
              <a:rPr lang="en">
                <a:solidFill>
                  <a:schemeClr val="dk1"/>
                </a:solidFill>
              </a:rPr>
              <a:t> How do we help normalize success metrics based on course characteristics?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Three approaches:</a:t>
            </a:r>
            <a:endParaRPr b="1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Clustering holes</a:t>
            </a:r>
            <a:endParaRPr sz="1600">
              <a:solidFill>
                <a:srgbClr val="000000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Shotlink Hole Data: Average score relative to par or average number of strokes per hole?</a:t>
            </a:r>
            <a:endParaRPr sz="1600">
              <a:solidFill>
                <a:srgbClr val="000000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Test to see if our clusterings perform well in the Gerin-Bugg Algorithm™ 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Downloading data on each course</a:t>
            </a:r>
            <a:endParaRPr sz="1600">
              <a:solidFill>
                <a:srgbClr val="000000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External hole data</a:t>
            </a:r>
            <a:endParaRPr sz="1600">
              <a:solidFill>
                <a:srgbClr val="000000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Need to normalize for player quality playing on holes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Take the USGA course and slope rating to create an overarching difficulty characteristic </a:t>
            </a:r>
            <a:endParaRPr sz="16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ldNum" idx="12"/>
          </p:nvPr>
        </p:nvSpPr>
        <p:spPr>
          <a:xfrm>
            <a:off x="8435349" y="4605401"/>
            <a:ext cx="585900" cy="4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43350"/>
            <a:ext cx="9143999" cy="5116149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rgbClr val="FFFFFF">
                <a:alpha val="0"/>
              </a:srgbClr>
            </a:outerShdw>
          </a:effectLst>
        </p:spPr>
      </p:pic>
      <p:sp>
        <p:nvSpPr>
          <p:cNvPr id="88" name="Google Shape;88;p17"/>
          <p:cNvSpPr/>
          <p:nvPr/>
        </p:nvSpPr>
        <p:spPr>
          <a:xfrm rot="10800000">
            <a:off x="258625" y="1634700"/>
            <a:ext cx="2856600" cy="2542500"/>
          </a:xfrm>
          <a:prstGeom prst="roundRect">
            <a:avLst>
              <a:gd name="adj" fmla="val 16667"/>
            </a:avLst>
          </a:prstGeom>
          <a:solidFill>
            <a:srgbClr val="CCDB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Then To Now</a:t>
            </a:r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177325" y="1703525"/>
            <a:ext cx="3093900" cy="17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ic Sans MS"/>
              <a:buAutoNum type="arabicPeriod"/>
            </a:pPr>
            <a:r>
              <a:rPr lang="en" sz="1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Cluster holes based on Shotlink Hole Data</a:t>
            </a:r>
            <a:endParaRPr sz="14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ic Sans MS"/>
              <a:buAutoNum type="arabicPeriod"/>
            </a:pPr>
            <a:r>
              <a:rPr lang="en" sz="1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Download data on each course to for course normalization</a:t>
            </a:r>
            <a:endParaRPr sz="14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ic Sans MS"/>
              <a:buAutoNum type="arabicPeriod"/>
            </a:pPr>
            <a:r>
              <a:rPr lang="en" sz="1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Take the USGA course and slope rating to create an overarching difficulty characteristic</a:t>
            </a:r>
            <a:endParaRPr sz="14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91" name="Google Shape;91;p17"/>
          <p:cNvSpPr/>
          <p:nvPr/>
        </p:nvSpPr>
        <p:spPr>
          <a:xfrm rot="10800000">
            <a:off x="5668675" y="1634700"/>
            <a:ext cx="3093900" cy="2542500"/>
          </a:xfrm>
          <a:prstGeom prst="roundRect">
            <a:avLst>
              <a:gd name="adj" fmla="val 16667"/>
            </a:avLst>
          </a:prstGeom>
          <a:solidFill>
            <a:srgbClr val="CCDB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7"/>
          <p:cNvSpPr txBox="1"/>
          <p:nvPr/>
        </p:nvSpPr>
        <p:spPr>
          <a:xfrm>
            <a:off x="5585075" y="1717025"/>
            <a:ext cx="30918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AutoNum type="arabicPeriod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Used three factors to create clusterings graphically and with k-means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AutoNum type="arabicPeriod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Created a multi-linear regression model based on professional data to normalize courses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AutoNum type="arabicPeriod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Developed a tool to help collegiate players compare themselves to professionals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3" name="Google Shape;93;p17"/>
          <p:cNvSpPr/>
          <p:nvPr/>
        </p:nvSpPr>
        <p:spPr>
          <a:xfrm>
            <a:off x="3706725" y="2590525"/>
            <a:ext cx="1293000" cy="6516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CCDB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8435349" y="4605401"/>
            <a:ext cx="585900" cy="4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8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9143999" cy="5116149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rgbClr val="FFFFFF">
                <a:alpha val="0"/>
              </a:srgbClr>
            </a:outerShdw>
          </a:effectLst>
        </p:spPr>
      </p:pic>
      <p:sp>
        <p:nvSpPr>
          <p:cNvPr id="100" name="Google Shape;100;p18"/>
          <p:cNvSpPr txBox="1">
            <a:spLocks noGrp="1"/>
          </p:cNvSpPr>
          <p:nvPr>
            <p:ph type="ctrTitle"/>
          </p:nvPr>
        </p:nvSpPr>
        <p:spPr>
          <a:xfrm>
            <a:off x="311708" y="-950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Hole Clusterings</a:t>
            </a: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311700" y="35199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Hypothesis: We can create simple, distinct clusters of holes based on easily accessible hole data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9143999" cy="5116149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rgbClr val="FFFFFF">
                <a:alpha val="0"/>
              </a:srgbClr>
            </a:outerShdw>
          </a:effectLst>
        </p:spPr>
      </p:pic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Goal</a:t>
            </a:r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sldNum" idx="12"/>
          </p:nvPr>
        </p:nvSpPr>
        <p:spPr>
          <a:xfrm>
            <a:off x="8435349" y="4605401"/>
            <a:ext cx="585900" cy="4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09" name="Google Shape;109;p19"/>
          <p:cNvSpPr/>
          <p:nvPr/>
        </p:nvSpPr>
        <p:spPr>
          <a:xfrm>
            <a:off x="3342450" y="560525"/>
            <a:ext cx="2459100" cy="918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Hole Clusterings</a:t>
            </a:r>
            <a:endParaRPr/>
          </a:p>
        </p:txBody>
      </p:sp>
      <p:sp>
        <p:nvSpPr>
          <p:cNvPr id="110" name="Google Shape;110;p19"/>
          <p:cNvSpPr/>
          <p:nvPr/>
        </p:nvSpPr>
        <p:spPr>
          <a:xfrm>
            <a:off x="1046025" y="2320625"/>
            <a:ext cx="2753700" cy="1004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Tool</a:t>
            </a:r>
            <a:endParaRPr/>
          </a:p>
        </p:txBody>
      </p:sp>
      <p:sp>
        <p:nvSpPr>
          <p:cNvPr id="111" name="Google Shape;111;p19"/>
          <p:cNvSpPr/>
          <p:nvPr/>
        </p:nvSpPr>
        <p:spPr>
          <a:xfrm>
            <a:off x="5317050" y="2320625"/>
            <a:ext cx="3155400" cy="1004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For Green Classification Tree</a:t>
            </a:r>
            <a:endParaRPr/>
          </a:p>
        </p:txBody>
      </p:sp>
      <p:cxnSp>
        <p:nvCxnSpPr>
          <p:cNvPr id="112" name="Google Shape;112;p19"/>
          <p:cNvCxnSpPr>
            <a:stCxn id="109" idx="2"/>
            <a:endCxn id="110" idx="0"/>
          </p:cNvCxnSpPr>
          <p:nvPr/>
        </p:nvCxnSpPr>
        <p:spPr>
          <a:xfrm flipH="1">
            <a:off x="2422800" y="1478525"/>
            <a:ext cx="2149200" cy="842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" name="Google Shape;113;p19"/>
          <p:cNvCxnSpPr>
            <a:stCxn id="109" idx="2"/>
            <a:endCxn id="111" idx="0"/>
          </p:cNvCxnSpPr>
          <p:nvPr/>
        </p:nvCxnSpPr>
        <p:spPr>
          <a:xfrm>
            <a:off x="4572000" y="1478525"/>
            <a:ext cx="2322900" cy="842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4" name="Google Shape;114;p19"/>
          <p:cNvSpPr/>
          <p:nvPr/>
        </p:nvSpPr>
        <p:spPr>
          <a:xfrm>
            <a:off x="3325100" y="3865425"/>
            <a:ext cx="2615100" cy="84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 Drills</a:t>
            </a:r>
            <a:endParaRPr/>
          </a:p>
        </p:txBody>
      </p:sp>
      <p:cxnSp>
        <p:nvCxnSpPr>
          <p:cNvPr id="115" name="Google Shape;115;p19"/>
          <p:cNvCxnSpPr>
            <a:stCxn id="110" idx="2"/>
            <a:endCxn id="114" idx="0"/>
          </p:cNvCxnSpPr>
          <p:nvPr/>
        </p:nvCxnSpPr>
        <p:spPr>
          <a:xfrm>
            <a:off x="2422875" y="3325025"/>
            <a:ext cx="2209800" cy="540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" name="Google Shape;116;p19"/>
          <p:cNvCxnSpPr>
            <a:stCxn id="111" idx="2"/>
            <a:endCxn id="114" idx="0"/>
          </p:cNvCxnSpPr>
          <p:nvPr/>
        </p:nvCxnSpPr>
        <p:spPr>
          <a:xfrm flipH="1">
            <a:off x="4632750" y="3325025"/>
            <a:ext cx="2262000" cy="540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0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9143999" cy="5116149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rgbClr val="FFFFFF">
                <a:alpha val="0"/>
              </a:srgbClr>
            </a:outerShdw>
          </a:effectLst>
        </p:spPr>
      </p:pic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 1/3: 3 Manual Clusters</a:t>
            </a: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529900" cy="13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Clustered based on visualizing 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Result statistics between 0.2-0.4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0600" y="1152475"/>
            <a:ext cx="4212775" cy="242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0600" y="3733102"/>
            <a:ext cx="4212776" cy="104124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/>
        </p:nvSpPr>
        <p:spPr>
          <a:xfrm>
            <a:off x="4679800" y="2612950"/>
            <a:ext cx="3252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3</a:t>
            </a:r>
            <a:endParaRPr sz="2400" b="1"/>
          </a:p>
        </p:txBody>
      </p:sp>
      <p:sp>
        <p:nvSpPr>
          <p:cNvPr id="127" name="Google Shape;127;p20"/>
          <p:cNvSpPr txBox="1"/>
          <p:nvPr/>
        </p:nvSpPr>
        <p:spPr>
          <a:xfrm>
            <a:off x="4679800" y="1841000"/>
            <a:ext cx="3252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1</a:t>
            </a:r>
            <a:endParaRPr sz="2400" b="1"/>
          </a:p>
        </p:txBody>
      </p:sp>
      <p:sp>
        <p:nvSpPr>
          <p:cNvPr id="128" name="Google Shape;128;p20"/>
          <p:cNvSpPr txBox="1"/>
          <p:nvPr/>
        </p:nvSpPr>
        <p:spPr>
          <a:xfrm>
            <a:off x="4679800" y="2246850"/>
            <a:ext cx="3252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2</a:t>
            </a:r>
            <a:endParaRPr sz="2400" b="1"/>
          </a:p>
        </p:txBody>
      </p:sp>
      <p:sp>
        <p:nvSpPr>
          <p:cNvPr id="129" name="Google Shape;129;p20"/>
          <p:cNvSpPr txBox="1">
            <a:spLocks noGrp="1"/>
          </p:cNvSpPr>
          <p:nvPr>
            <p:ph type="sldNum" idx="12"/>
          </p:nvPr>
        </p:nvSpPr>
        <p:spPr>
          <a:xfrm>
            <a:off x="8435349" y="4605401"/>
            <a:ext cx="585900" cy="4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1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9143999" cy="5116149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rgbClr val="FFFFFF">
                <a:alpha val="0"/>
              </a:srgbClr>
            </a:outerShdw>
          </a:effectLst>
        </p:spPr>
      </p:pic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 2/3: 8 Manual Clusters</a:t>
            </a:r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837700" cy="13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Clustered based on visualizing 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Tukeynorm: 0.275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0600" y="1152475"/>
            <a:ext cx="4212775" cy="242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0600" y="3733102"/>
            <a:ext cx="4212776" cy="104124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/>
          <p:nvPr/>
        </p:nvSpPr>
        <p:spPr>
          <a:xfrm>
            <a:off x="6074275" y="1753650"/>
            <a:ext cx="3252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3</a:t>
            </a:r>
            <a:endParaRPr sz="2400" b="1"/>
          </a:p>
        </p:txBody>
      </p:sp>
      <p:sp>
        <p:nvSpPr>
          <p:cNvPr id="140" name="Google Shape;140;p21"/>
          <p:cNvSpPr txBox="1"/>
          <p:nvPr/>
        </p:nvSpPr>
        <p:spPr>
          <a:xfrm>
            <a:off x="5825275" y="1904300"/>
            <a:ext cx="3252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1</a:t>
            </a:r>
            <a:endParaRPr sz="2400" b="1"/>
          </a:p>
        </p:txBody>
      </p:sp>
      <p:sp>
        <p:nvSpPr>
          <p:cNvPr id="141" name="Google Shape;141;p21"/>
          <p:cNvSpPr txBox="1"/>
          <p:nvPr/>
        </p:nvSpPr>
        <p:spPr>
          <a:xfrm>
            <a:off x="5157525" y="2158225"/>
            <a:ext cx="1155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2</a:t>
            </a:r>
            <a:endParaRPr sz="2400" b="1"/>
          </a:p>
        </p:txBody>
      </p:sp>
      <p:sp>
        <p:nvSpPr>
          <p:cNvPr id="142" name="Google Shape;142;p21"/>
          <p:cNvSpPr txBox="1"/>
          <p:nvPr/>
        </p:nvSpPr>
        <p:spPr>
          <a:xfrm>
            <a:off x="5464788" y="2087775"/>
            <a:ext cx="3252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4</a:t>
            </a:r>
            <a:endParaRPr sz="2400" b="1"/>
          </a:p>
        </p:txBody>
      </p:sp>
      <p:sp>
        <p:nvSpPr>
          <p:cNvPr id="143" name="Google Shape;143;p21"/>
          <p:cNvSpPr txBox="1"/>
          <p:nvPr/>
        </p:nvSpPr>
        <p:spPr>
          <a:xfrm>
            <a:off x="4715113" y="2495550"/>
            <a:ext cx="3252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5</a:t>
            </a:r>
            <a:endParaRPr sz="2400" b="1"/>
          </a:p>
        </p:txBody>
      </p:sp>
      <p:sp>
        <p:nvSpPr>
          <p:cNvPr id="144" name="Google Shape;144;p21"/>
          <p:cNvSpPr txBox="1"/>
          <p:nvPr/>
        </p:nvSpPr>
        <p:spPr>
          <a:xfrm>
            <a:off x="6529263" y="1904300"/>
            <a:ext cx="3252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6</a:t>
            </a:r>
            <a:endParaRPr sz="2400" b="1"/>
          </a:p>
        </p:txBody>
      </p:sp>
      <p:sp>
        <p:nvSpPr>
          <p:cNvPr id="145" name="Google Shape;145;p21"/>
          <p:cNvSpPr txBox="1"/>
          <p:nvPr/>
        </p:nvSpPr>
        <p:spPr>
          <a:xfrm>
            <a:off x="5400913" y="2571750"/>
            <a:ext cx="3252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8</a:t>
            </a:r>
            <a:endParaRPr sz="2400" b="1"/>
          </a:p>
        </p:txBody>
      </p:sp>
      <p:sp>
        <p:nvSpPr>
          <p:cNvPr id="146" name="Google Shape;146;p21"/>
          <p:cNvSpPr txBox="1"/>
          <p:nvPr/>
        </p:nvSpPr>
        <p:spPr>
          <a:xfrm>
            <a:off x="5997025" y="2251050"/>
            <a:ext cx="3252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7</a:t>
            </a:r>
            <a:endParaRPr sz="2400" b="1"/>
          </a:p>
        </p:txBody>
      </p:sp>
      <p:sp>
        <p:nvSpPr>
          <p:cNvPr id="147" name="Google Shape;147;p21"/>
          <p:cNvSpPr txBox="1">
            <a:spLocks noGrp="1"/>
          </p:cNvSpPr>
          <p:nvPr>
            <p:ph type="sldNum" idx="12"/>
          </p:nvPr>
        </p:nvSpPr>
        <p:spPr>
          <a:xfrm>
            <a:off x="8435349" y="4605401"/>
            <a:ext cx="585900" cy="4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974</Words>
  <Application>Microsoft Macintosh PowerPoint</Application>
  <PresentationFormat>On-screen Show (16:9)</PresentationFormat>
  <Paragraphs>148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Comic Sans MS</vt:lpstr>
      <vt:lpstr>Simple Light</vt:lpstr>
      <vt:lpstr>Normalizing Course Play</vt:lpstr>
      <vt:lpstr>Executive Summary</vt:lpstr>
      <vt:lpstr>Meet the Team</vt:lpstr>
      <vt:lpstr>Project Goals </vt:lpstr>
      <vt:lpstr>From Then To Now</vt:lpstr>
      <vt:lpstr>Hole Clusterings</vt:lpstr>
      <vt:lpstr>End Goal</vt:lpstr>
      <vt:lpstr>Clustering 1/3: 3 Manual Clusters</vt:lpstr>
      <vt:lpstr>Clustering 2/3: 8 Manual Clusters</vt:lpstr>
      <vt:lpstr>Clustering 3/3: K-Means</vt:lpstr>
      <vt:lpstr>K-Means Results</vt:lpstr>
      <vt:lpstr>Normalizing Performance</vt:lpstr>
      <vt:lpstr>Data Walkthrough: Difficulty Model</vt:lpstr>
      <vt:lpstr>Factors with Significant Correlation to Difficulty</vt:lpstr>
      <vt:lpstr>PGA Tour Model</vt:lpstr>
      <vt:lpstr>PGA Tour Model Prediction</vt:lpstr>
      <vt:lpstr>PowerPoint Presentation</vt:lpstr>
      <vt:lpstr>College Adaptation Tool</vt:lpstr>
      <vt:lpstr>UVA Golf Schedule  </vt:lpstr>
      <vt:lpstr>PowerPoint Presentation</vt:lpstr>
      <vt:lpstr>Using Model to Compare Play at College Level</vt:lpstr>
      <vt:lpstr>PGA Tour Benchmarking</vt:lpstr>
      <vt:lpstr>Questions?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Normalizing Course Play</dc:title>
  <cp:lastModifiedBy>Ryan French</cp:lastModifiedBy>
  <cp:revision>1</cp:revision>
  <dcterms:modified xsi:type="dcterms:W3CDTF">2019-05-07T20:06:46Z</dcterms:modified>
</cp:coreProperties>
</file>